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17"/>
  </p:notesMasterIdLst>
  <p:handoutMasterIdLst>
    <p:handoutMasterId r:id="rId18"/>
  </p:handoutMasterIdLst>
  <p:sldIdLst>
    <p:sldId id="267" r:id="rId3"/>
    <p:sldId id="266" r:id="rId4"/>
    <p:sldId id="274" r:id="rId5"/>
    <p:sldId id="275" r:id="rId6"/>
    <p:sldId id="276" r:id="rId7"/>
    <p:sldId id="269" r:id="rId8"/>
    <p:sldId id="277" r:id="rId9"/>
    <p:sldId id="278" r:id="rId10"/>
    <p:sldId id="279" r:id="rId11"/>
    <p:sldId id="280" r:id="rId12"/>
    <p:sldId id="281" r:id="rId13"/>
    <p:sldId id="282" r:id="rId14"/>
    <p:sldId id="271" r:id="rId15"/>
    <p:sldId id="272" r:id="rId16"/>
  </p:sldIdLst>
  <p:sldSz cx="12192000" cy="6858000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6565"/>
    <a:srgbClr val="026464"/>
    <a:srgbClr val="026363"/>
    <a:srgbClr val="026767"/>
    <a:srgbClr val="026666"/>
    <a:srgbClr val="155C5A"/>
    <a:srgbClr val="006666"/>
    <a:srgbClr val="FFC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/>
    <p:restoredTop sz="85417"/>
  </p:normalViewPr>
  <p:slideViewPr>
    <p:cSldViewPr snapToGrid="0" snapToObjects="1">
      <p:cViewPr varScale="1">
        <p:scale>
          <a:sx n="105" d="100"/>
          <a:sy n="105" d="100"/>
        </p:scale>
        <p:origin x="216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smtClean="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65B12991-0EF8-104D-815D-6DD1264FA606}" type="datetimeFigureOut">
              <a:rPr lang="en-GB"/>
              <a:pPr>
                <a:defRPr/>
              </a:pPr>
              <a:t>07/11/2017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 smtClean="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1B66863A-3DA3-BB44-A3A6-663BE128A24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png>
</file>

<file path=ppt/media/image26.png>
</file>

<file path=ppt/media/image27.png>
</file>

<file path=ppt/media/image28.png>
</file>

<file path=ppt/media/image29.tiff>
</file>

<file path=ppt/media/image3.jpeg>
</file>

<file path=ppt/media/image30.tiff>
</file>

<file path=ppt/media/image31.tiff>
</file>

<file path=ppt/media/image32.tiff>
</file>

<file path=ppt/media/image33.tiff>
</file>

<file path=ppt/media/image34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F725A696-DEE4-7F4E-875D-C15FB55E6607}" type="datetimeFigureOut">
              <a:rPr lang="en-US"/>
              <a:pPr>
                <a:defRPr/>
              </a:pPr>
              <a:t>11/7/17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x-none"/>
              <a:t>Click to edit Master text styles</a:t>
            </a:r>
          </a:p>
          <a:p>
            <a:pPr lvl="1"/>
            <a:r>
              <a:rPr lang="en-GB" altLang="x-none"/>
              <a:t>Second level</a:t>
            </a:r>
          </a:p>
          <a:p>
            <a:pPr lvl="2"/>
            <a:r>
              <a:rPr lang="en-GB" altLang="x-none"/>
              <a:t>Third level</a:t>
            </a:r>
          </a:p>
          <a:p>
            <a:pPr lvl="3"/>
            <a:r>
              <a:rPr lang="en-GB" altLang="x-none"/>
              <a:t>Fourth level</a:t>
            </a:r>
          </a:p>
          <a:p>
            <a:pPr lvl="4"/>
            <a:r>
              <a:rPr lang="en-GB" altLang="x-none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8A12FEED-3FAF-D14D-BC46-A9E14BE8E1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-128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-128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-128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description</a:t>
            </a:r>
            <a:r>
              <a:rPr lang="en-US" baseline="0" dirty="0" smtClean="0"/>
              <a:t> of the method: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How many human proteins should contain a domain of interest out of all proteins that interact with a specific viral protein so that we can say with % confidence that a viral protein binds that domain.</a:t>
            </a:r>
          </a:p>
          <a:p>
            <a:pPr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Reflects the association between the total number of human proteins the viral protein interacts with and the fraction of these proteins containing a specific domain (Fisher's exact test doesn't account for this).</a:t>
            </a:r>
          </a:p>
          <a:p>
            <a:pPr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The rationale is that the number of human proteins that should contain a domain of interest for us to say with % confidence that a viral protein binds that domain changes as a viral protein gains more interacting partners. In a viral protein has only one human partner we cannot possibly identify which of the domains in that single protein are mediating interactions. Our ability to identify this domain grows a the degree of viral protein grows.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A12FEED-3FAF-D14D-BC46-A9E14BE8E1F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67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Squares</a:t>
            </a:r>
            <a:r>
              <a:rPr lang="en-US" baseline="0" dirty="0" smtClean="0"/>
              <a:t> are motifs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A12FEED-3FAF-D14D-BC46-A9E14BE8E1F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63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Relationship Id="rId3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eg"/><Relationship Id="rId3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eg"/><Relationship Id="rId3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eg"/><Relationship Id="rId3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eg"/><Relationship Id="rId3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Relationship Id="rId3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Relationship Id="rId3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eg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6" name="Picture 5" descr="EMBL_EBI_DNA_dark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8193179"/>
      </p:ext>
    </p:extLst>
  </p:cSld>
  <p:clrMapOvr>
    <a:masterClrMapping/>
  </p:clrMapOvr>
  <p:transition>
    <p:cut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6" name="Picture 7" descr="EMBL_EBI_slidebackground_c.elegan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5760220"/>
      </p:ext>
    </p:extLst>
  </p:cSld>
  <p:clrMapOvr>
    <a:masterClrMapping/>
  </p:clrMapOvr>
  <p:transition>
    <p:cut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6" name="Picture 7" descr="EMBL_EBI_slidebackground_medaka3.jp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0048914"/>
      </p:ext>
    </p:extLst>
  </p:cSld>
  <p:clrMapOvr>
    <a:masterClrMapping/>
  </p:clrMapOvr>
  <p:transition>
    <p:cut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6" name="Picture 7" descr="EMBL_EBI_slidebackground_medaka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8800642"/>
      </p:ext>
    </p:extLst>
  </p:cSld>
  <p:clrMapOvr>
    <a:masterClrMapping/>
  </p:clrMapOvr>
  <p:transition>
    <p:cut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6615518"/>
      </p:ext>
    </p:extLst>
  </p:cSld>
  <p:clrMapOvr>
    <a:masterClrMapping/>
  </p:clrMapOvr>
  <p:transition>
    <p:cut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6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cut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733083"/>
      </p:ext>
    </p:extLst>
  </p:cSld>
  <p:clrMapOvr>
    <a:masterClrMapping/>
  </p:clrMapOvr>
  <p:transition>
    <p:cut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2915728"/>
      </p:ext>
    </p:extLst>
  </p:cSld>
  <p:clrMapOvr>
    <a:masterClrMapping/>
  </p:clrMapOvr>
  <p:transition>
    <p:cut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00" y="1219200"/>
            <a:ext cx="5198533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248400" y="1219200"/>
            <a:ext cx="5334000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25859"/>
      </p:ext>
    </p:extLst>
  </p:cSld>
  <p:clrMapOvr>
    <a:masterClrMapping/>
  </p:clrMapOvr>
  <p:transition>
    <p:cut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563508"/>
      </p:ext>
    </p:extLst>
  </p:cSld>
  <p:clrMapOvr>
    <a:masterClrMapping/>
  </p:clrMapOvr>
  <p:transition>
    <p:cut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5216384"/>
      </p:ext>
    </p:extLst>
  </p:cSld>
  <p:clrMapOvr>
    <a:masterClrMapping/>
  </p:clrMapOvr>
  <p:transition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5" descr="EMBL_EBI_Industry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1333890"/>
      </p:ext>
    </p:extLst>
  </p:cSld>
  <p:clrMapOvr>
    <a:masterClrMapping/>
  </p:clrMapOvr>
  <p:transition>
    <p:cut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00" y="1219200"/>
            <a:ext cx="5198533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248400" y="1219200"/>
            <a:ext cx="5334000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313584"/>
      </p:ext>
    </p:extLst>
  </p:cSld>
  <p:clrMapOvr>
    <a:masterClrMapping/>
  </p:clrMapOvr>
  <p:transition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6" name="Picture 5" descr="powerpont-slide-title_cell_dark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28950" y="-12700"/>
            <a:ext cx="9163050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0555804"/>
      </p:ext>
    </p:extLst>
  </p:cSld>
  <p:clrMapOvr>
    <a:masterClrMapping/>
  </p:clrMapOvr>
  <p:transition>
    <p:cut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6" name="Picture 5" descr="EMBL_EBI_Chemistry-slide2-backgroun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-12700"/>
            <a:ext cx="9144000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3707661"/>
      </p:ext>
    </p:extLst>
  </p:cSld>
  <p:clrMapOvr>
    <a:masterClrMapping/>
  </p:clrMapOvr>
  <p:transition>
    <p:cut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6" name="Picture 7" descr="EMBL_EBI_Chem slide background4.ti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5160509"/>
      </p:ext>
    </p:extLst>
  </p:cSld>
  <p:clrMapOvr>
    <a:masterClrMapping/>
  </p:clrMapOvr>
  <p:transition>
    <p:cut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6" name="Picture 5" descr="EMBL_EBI_PDBE-slide-background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6881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0596527"/>
      </p:ext>
    </p:extLst>
  </p:cSld>
  <p:clrMapOvr>
    <a:masterClrMapping/>
  </p:clrMapOvr>
  <p:transition>
    <p:cut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6" name="Picture 7" descr="EMBL_EBI_slidebackground_fly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17838" y="0"/>
            <a:ext cx="9174162" cy="6881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3636301"/>
      </p:ext>
    </p:extLst>
  </p:cSld>
  <p:clrMapOvr>
    <a:masterClrMapping/>
  </p:clrMapOvr>
  <p:transition>
    <p:cut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6" name="Picture 7" descr="EMBL_EBI_slidebackground_cardiac4.jp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5450413"/>
      </p:ext>
    </p:extLst>
  </p:cSld>
  <p:clrMapOvr>
    <a:masterClrMapping/>
  </p:clrMapOvr>
  <p:transition>
    <p:cut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0"/>
            <a:ext cx="3171825" cy="6858000"/>
          </a:xfrm>
          <a:prstGeom prst="rect">
            <a:avLst/>
          </a:prstGeom>
          <a:solidFill>
            <a:srgbClr val="0265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 defTabSz="19812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1981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5200"/>
          </a:p>
        </p:txBody>
      </p:sp>
      <p:pic>
        <p:nvPicPr>
          <p:cNvPr id="6" name="Picture 7" descr="EMBL_EBI_slidebackground_cardiac5.jp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10072" y="1797029"/>
            <a:ext cx="85344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1201" y="1040419"/>
            <a:ext cx="103632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1" y="3851276"/>
            <a:ext cx="5983817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9251626"/>
      </p:ext>
    </p:extLst>
  </p:cSld>
  <p:clrMapOvr>
    <a:masterClrMapping/>
  </p:clrMapOvr>
  <p:transition>
    <p:cut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4" Type="http://schemas.openxmlformats.org/officeDocument/2006/relationships/theme" Target="../theme/theme2.xml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ChangeArrowheads="1"/>
          </p:cNvSpPr>
          <p:nvPr/>
        </p:nvSpPr>
        <p:spPr bwMode="auto">
          <a:xfrm flipH="1">
            <a:off x="0" y="6210300"/>
            <a:ext cx="12192000" cy="647700"/>
          </a:xfrm>
          <a:prstGeom prst="rect">
            <a:avLst/>
          </a:prstGeom>
          <a:solidFill>
            <a:srgbClr val="0043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44115" tIns="22065" rIns="44115" bIns="22065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GB" altLang="x-none" sz="1800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304800"/>
            <a:ext cx="10871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 smtClean="0"/>
              <a:t>Click to edit Master title style</a:t>
            </a:r>
            <a:endParaRPr lang="de-DE" altLang="x-none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1200" y="1219200"/>
            <a:ext cx="108712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 smtClean="0"/>
              <a:t>Click to edit Master text styles</a:t>
            </a:r>
          </a:p>
          <a:p>
            <a:pPr lvl="1"/>
            <a:r>
              <a:rPr lang="en-US" altLang="x-none" smtClean="0"/>
              <a:t>Second level</a:t>
            </a:r>
          </a:p>
          <a:p>
            <a:pPr lvl="2"/>
            <a:r>
              <a:rPr lang="en-US" altLang="x-none" smtClean="0"/>
              <a:t>Third level</a:t>
            </a:r>
          </a:p>
          <a:p>
            <a:pPr lvl="3"/>
            <a:r>
              <a:rPr lang="en-US" altLang="x-none" smtClean="0"/>
              <a:t>Fourth level</a:t>
            </a:r>
          </a:p>
          <a:p>
            <a:pPr lvl="4"/>
            <a:r>
              <a:rPr lang="en-US" altLang="x-none" smtClean="0"/>
              <a:t>Fifth level</a:t>
            </a:r>
            <a:endParaRPr lang="de-DE" altLang="x-none"/>
          </a:p>
        </p:txBody>
      </p:sp>
      <p:pic>
        <p:nvPicPr>
          <p:cNvPr id="1029" name="Picture 5"/>
          <p:cNvPicPr>
            <a:picLocks noChangeAspect="1"/>
          </p:cNvPicPr>
          <p:nvPr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6663" y="6308725"/>
            <a:ext cx="1455737" cy="44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787" r:id="rId15"/>
    <p:sldLayoutId id="2147483788" r:id="rId16"/>
    <p:sldLayoutId id="2147483789" r:id="rId17"/>
  </p:sldLayoutIdLst>
  <p:transition>
    <p:cut/>
  </p:transition>
  <p:timing>
    <p:tnLst>
      <p:par>
        <p:cTn id="1" dur="indefinite" restart="never" nodeType="tmRoot"/>
      </p:par>
    </p:tnLst>
  </p:timing>
  <p:hf hdr="0" ftr="0"/>
  <p:txStyles>
    <p:titleStyle>
      <a:lvl1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/>
          <a:ea typeface="ＭＳ Ｐゴシック" charset="0"/>
          <a:cs typeface="HelveticaNeueLT Pro 45 Lt"/>
        </a:defRPr>
      </a:lvl1pPr>
      <a:lvl2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2pPr>
      <a:lvl3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3pPr>
      <a:lvl4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4pPr>
      <a:lvl5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5pPr>
      <a:lvl6pPr marL="220599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6pPr>
      <a:lvl7pPr marL="441176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7pPr>
      <a:lvl8pPr marL="6617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8pPr>
      <a:lvl9pPr marL="8823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9pPr>
    </p:titleStyle>
    <p:bodyStyle>
      <a:lvl1pPr marL="354013" indent="-354013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SzPct val="120000"/>
        <a:buFont typeface="Arial" charset="0"/>
        <a:buChar char="•"/>
        <a:defRPr sz="24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1pPr>
      <a:lvl2pPr marL="631825" indent="-276225" algn="l" defTabSz="952500" rtl="0" eaLnBrk="1" fontAlgn="base" hangingPunct="1">
        <a:spcBef>
          <a:spcPct val="20000"/>
        </a:spcBef>
        <a:spcAft>
          <a:spcPts val="575"/>
        </a:spcAft>
        <a:buClr>
          <a:srgbClr val="FF8C9A"/>
        </a:buClr>
        <a:buSzPct val="100000"/>
        <a:buFont typeface="Arial" charset="0"/>
        <a:buChar char="•"/>
        <a:defRPr sz="22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2pPr>
      <a:lvl3pPr marL="895350" indent="-234950" algn="l" defTabSz="952500" rtl="0" eaLnBrk="1" fontAlgn="base" hangingPunct="1">
        <a:spcBef>
          <a:spcPct val="20000"/>
        </a:spcBef>
        <a:spcAft>
          <a:spcPts val="575"/>
        </a:spcAft>
        <a:buClr>
          <a:srgbClr val="FF8C9A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3pPr>
      <a:lvl4pPr marL="1147763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4pPr>
      <a:lvl5pPr marL="1400175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5pPr>
      <a:lvl6pPr marL="2371346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6pPr>
      <a:lvl7pPr marL="2591945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7pPr>
      <a:lvl8pPr marL="2812522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8pPr>
      <a:lvl9pPr marL="3033117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20599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41176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617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823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294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3541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14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6473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304800"/>
            <a:ext cx="10871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x-none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1200" y="1219200"/>
            <a:ext cx="108712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x-none"/>
              <a:t>Click to edit Master text styles</a:t>
            </a:r>
          </a:p>
          <a:p>
            <a:pPr lvl="1"/>
            <a:r>
              <a:rPr lang="de-DE" altLang="x-none"/>
              <a:t>Second level</a:t>
            </a:r>
          </a:p>
          <a:p>
            <a:pPr lvl="2"/>
            <a:r>
              <a:rPr lang="de-DE" altLang="x-none"/>
              <a:t>Third level</a:t>
            </a:r>
          </a:p>
          <a:p>
            <a:pPr lvl="3"/>
            <a:r>
              <a:rPr lang="de-DE" altLang="x-none"/>
              <a:t>Fourth level</a:t>
            </a:r>
          </a:p>
          <a:p>
            <a:pPr lvl="4"/>
            <a:r>
              <a:rPr lang="de-DE" altLang="x-none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</p:sldLayoutIdLst>
  <p:transition>
    <p:cut/>
  </p:transition>
  <p:timing>
    <p:tnLst>
      <p:par>
        <p:cTn id="1" dur="indefinite" restart="never" nodeType="tmRoot"/>
      </p:par>
    </p:tnLst>
  </p:timing>
  <p:hf hdr="0" ftr="0"/>
  <p:txStyles>
    <p:titleStyle>
      <a:lvl1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/>
          <a:ea typeface="ＭＳ Ｐゴシック" charset="0"/>
          <a:cs typeface="HelveticaNeueLT Pro 45 Lt"/>
        </a:defRPr>
      </a:lvl1pPr>
      <a:lvl2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2pPr>
      <a:lvl3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3pPr>
      <a:lvl4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4pPr>
      <a:lvl5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5pPr>
      <a:lvl6pPr marL="220599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6pPr>
      <a:lvl7pPr marL="441176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7pPr>
      <a:lvl8pPr marL="661770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8pPr>
      <a:lvl9pPr marL="882370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9pPr>
    </p:titleStyle>
    <p:bodyStyle>
      <a:lvl1pPr marL="354013" indent="-354013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SzPct val="120000"/>
        <a:buFont typeface="Arial" charset="0"/>
        <a:buChar char="•"/>
        <a:defRPr sz="24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1pPr>
      <a:lvl2pPr marL="631825" indent="-276225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SzPct val="100000"/>
        <a:buFont typeface="Arial" charset="0"/>
        <a:buChar char="•"/>
        <a:defRPr sz="22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2pPr>
      <a:lvl3pPr marL="895350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3pPr>
      <a:lvl4pPr marL="1147763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4pPr>
      <a:lvl5pPr marL="1400175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5pPr>
      <a:lvl6pPr marL="2371346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6pPr>
      <a:lvl7pPr marL="2591945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7pPr>
      <a:lvl8pPr marL="2812522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8pPr>
      <a:lvl9pPr marL="3033117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20599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41176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617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823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294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3541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14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6473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32.tiff"/><Relationship Id="rId3" Type="http://schemas.openxmlformats.org/officeDocument/2006/relationships/image" Target="../media/image3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9" Type="http://schemas.openxmlformats.org/officeDocument/2006/relationships/image" Target="../media/image23.png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4" Type="http://schemas.openxmlformats.org/officeDocument/2006/relationships/image" Target="../media/image30.tiff"/><Relationship Id="rId5" Type="http://schemas.openxmlformats.org/officeDocument/2006/relationships/image" Target="../media/image31.tiff"/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11201" y="1040418"/>
            <a:ext cx="10363200" cy="1849085"/>
          </a:xfrm>
        </p:spPr>
        <p:txBody>
          <a:bodyPr/>
          <a:lstStyle/>
          <a:p>
            <a:r>
              <a:rPr lang="en-US" sz="3600" dirty="0"/>
              <a:t>Identifying novel functional linear motifs using host-viral protein interactions and the principle of convergent </a:t>
            </a:r>
            <a:r>
              <a:rPr lang="en-US" sz="3600" dirty="0" smtClean="0"/>
              <a:t>evolution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Vitalii Kleshchevnikov</a:t>
            </a:r>
          </a:p>
          <a:p>
            <a:r>
              <a:rPr lang="en-GB" dirty="0" err="1" smtClean="0"/>
              <a:t>Evangelia</a:t>
            </a:r>
            <a:r>
              <a:rPr lang="en-GB" dirty="0" smtClean="0"/>
              <a:t> </a:t>
            </a:r>
            <a:r>
              <a:rPr lang="en-GB" dirty="0" err="1" smtClean="0"/>
              <a:t>Petsalaki’s</a:t>
            </a:r>
            <a:r>
              <a:rPr lang="en-GB" dirty="0" smtClean="0"/>
              <a:t> group </a:t>
            </a:r>
            <a:br>
              <a:rPr lang="en-GB" dirty="0" smtClean="0"/>
            </a:br>
            <a:r>
              <a:rPr lang="en-GB" dirty="0" smtClean="0"/>
              <a:t>(Whole Cell Signalling)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4776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types of motifs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80" y="1219200"/>
            <a:ext cx="5455920" cy="54559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3096" y="1124712"/>
            <a:ext cx="5550408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27238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11200" y="304800"/>
            <a:ext cx="10871200" cy="762000"/>
          </a:xfrm>
        </p:spPr>
        <p:txBody>
          <a:bodyPr/>
          <a:lstStyle/>
          <a:p>
            <a:r>
              <a:rPr lang="en-US" dirty="0" smtClean="0"/>
              <a:t>Domain-binding motifs MOD &amp; LIG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91328" y="2999232"/>
            <a:ext cx="97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233915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1200" y="304800"/>
            <a:ext cx="10871200" cy="762000"/>
          </a:xfrm>
        </p:spPr>
        <p:txBody>
          <a:bodyPr/>
          <a:lstStyle/>
          <a:p>
            <a:r>
              <a:rPr lang="en-US" dirty="0" smtClean="0"/>
              <a:t>Domain-binding motifs MOD &amp; LIG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72640" y="2889504"/>
            <a:ext cx="97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680704" y="2889504"/>
            <a:ext cx="97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129052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motif search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 smtClean="0"/>
              <a:t>Each </a:t>
            </a:r>
            <a:r>
              <a:rPr lang="en-US" b="1" u="sng" dirty="0"/>
              <a:t>set </a:t>
            </a:r>
            <a:r>
              <a:rPr lang="en-US" dirty="0"/>
              <a:t>consists of </a:t>
            </a:r>
            <a:r>
              <a:rPr lang="en-US" b="1" u="sng" dirty="0"/>
              <a:t>viral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u="sng" dirty="0"/>
              <a:t>human</a:t>
            </a:r>
            <a:r>
              <a:rPr lang="en-US" dirty="0"/>
              <a:t> interacting </a:t>
            </a:r>
            <a:r>
              <a:rPr lang="en-US" b="1" u="sng" dirty="0"/>
              <a:t>partners</a:t>
            </a:r>
            <a:r>
              <a:rPr lang="en-US" dirty="0"/>
              <a:t> of a </a:t>
            </a:r>
            <a:r>
              <a:rPr lang="en-US" b="1" u="sng" dirty="0"/>
              <a:t>viral-interacting human protein</a:t>
            </a:r>
            <a:r>
              <a:rPr lang="en-US" dirty="0"/>
              <a:t> and </a:t>
            </a:r>
            <a:r>
              <a:rPr lang="en-US" b="1" u="sng" dirty="0"/>
              <a:t>1 viral protein </a:t>
            </a:r>
            <a:r>
              <a:rPr lang="en-US" dirty="0"/>
              <a:t>used </a:t>
            </a:r>
            <a:r>
              <a:rPr lang="en-US" b="1" u="sng" dirty="0"/>
              <a:t>to</a:t>
            </a:r>
            <a:r>
              <a:rPr lang="en-US" dirty="0"/>
              <a:t> limit </a:t>
            </a:r>
            <a:r>
              <a:rPr lang="en-US" b="1" u="sng" dirty="0"/>
              <a:t>the search space</a:t>
            </a:r>
            <a:endParaRPr lang="fi-FI" b="1" u="sng" dirty="0" smtClean="0"/>
          </a:p>
          <a:p>
            <a:r>
              <a:rPr lang="fi-FI" dirty="0" smtClean="0"/>
              <a:t>Out of 5987</a:t>
            </a:r>
            <a:r>
              <a:rPr lang="en-US" dirty="0" smtClean="0"/>
              <a:t> sets of proteins 682 sets returned </a:t>
            </a:r>
            <a:r>
              <a:rPr lang="is-IS" dirty="0"/>
              <a:t>548 motif patterns and </a:t>
            </a:r>
            <a:r>
              <a:rPr lang="is-IS" dirty="0" smtClean="0"/>
              <a:t>3326 </a:t>
            </a:r>
            <a:r>
              <a:rPr lang="is-IS" dirty="0"/>
              <a:t>motif instances in </a:t>
            </a:r>
            <a:r>
              <a:rPr lang="is-IS" dirty="0" smtClean="0"/>
              <a:t>654 proteins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(the probability of finding each motif by chance &lt; 0.3)</a:t>
            </a:r>
            <a:endParaRPr lang="en-US" dirty="0"/>
          </a:p>
          <a:p>
            <a:r>
              <a:rPr lang="en-US" dirty="0" smtClean="0"/>
              <a:t>After the </a:t>
            </a:r>
            <a:r>
              <a:rPr lang="en-US" dirty="0"/>
              <a:t>FDR </a:t>
            </a:r>
            <a:r>
              <a:rPr lang="en-US" dirty="0" smtClean="0"/>
              <a:t>correction and filtering at p &lt; 0.05, </a:t>
            </a:r>
            <a:r>
              <a:rPr lang="is-IS" dirty="0" smtClean="0"/>
              <a:t>105</a:t>
            </a:r>
            <a:r>
              <a:rPr lang="en-US" dirty="0"/>
              <a:t> sets </a:t>
            </a:r>
            <a:r>
              <a:rPr lang="en-US" dirty="0" smtClean="0"/>
              <a:t>has returned 91 </a:t>
            </a:r>
            <a:r>
              <a:rPr lang="is-IS" dirty="0"/>
              <a:t>motif </a:t>
            </a:r>
            <a:r>
              <a:rPr lang="is-IS" dirty="0" smtClean="0"/>
              <a:t>pattern and </a:t>
            </a:r>
            <a:r>
              <a:rPr lang="en-US" dirty="0" smtClean="0"/>
              <a:t>810 </a:t>
            </a:r>
            <a:r>
              <a:rPr lang="is-IS" dirty="0"/>
              <a:t>motif instances in </a:t>
            </a:r>
            <a:r>
              <a:rPr lang="cs-CZ" dirty="0"/>
              <a:t>197 </a:t>
            </a:r>
            <a:r>
              <a:rPr lang="is-IS" dirty="0" smtClean="0"/>
              <a:t>proteins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Most of these have some degree of similarity with known motifs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355053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6992"/>
            <a:ext cx="12192000" cy="6549337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 bwMode="auto">
          <a:xfrm>
            <a:off x="558800" y="152400"/>
            <a:ext cx="10871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/>
                <a:ea typeface="ＭＳ Ｐゴシック" charset="0"/>
                <a:cs typeface="HelveticaNeueLT Pro 45 Lt"/>
              </a:defRPr>
            </a:lvl1pPr>
            <a:lvl2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2pPr>
            <a:lvl3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3pPr>
            <a:lvl4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4pPr>
            <a:lvl5pPr algn="l" defTabSz="9525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HelveticaNeueLT Pro 45 Lt" charset="0"/>
                <a:ea typeface="ＭＳ Ｐゴシック" charset="0"/>
                <a:cs typeface="HelveticaNeueLT Pro 45 Lt" charset="0"/>
              </a:defRPr>
            </a:lvl5pPr>
            <a:lvl6pPr marL="220599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6pPr>
            <a:lvl7pPr marL="441176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7pPr>
            <a:lvl8pPr marL="6617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8pPr>
            <a:lvl9pPr marL="882370" algn="l" defTabSz="955894" rtl="0" eaLnBrk="1" fontAlgn="base" hangingPunct="1">
              <a:spcBef>
                <a:spcPct val="0"/>
              </a:spcBef>
              <a:spcAft>
                <a:spcPct val="0"/>
              </a:spcAft>
              <a:defRPr sz="33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en-US" kern="0" smtClean="0"/>
              <a:t>Linear motif search results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131919350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4"/>
          <p:cNvSpPr>
            <a:spLocks noGrp="1"/>
          </p:cNvSpPr>
          <p:nvPr>
            <p:ph type="title"/>
          </p:nvPr>
        </p:nvSpPr>
        <p:spPr>
          <a:xfrm>
            <a:off x="708346" y="275831"/>
            <a:ext cx="10871200" cy="762000"/>
          </a:xfrm>
        </p:spPr>
        <p:txBody>
          <a:bodyPr/>
          <a:lstStyle/>
          <a:p>
            <a:pPr algn="ctr"/>
            <a:r>
              <a:rPr lang="en-US" altLang="x-none" dirty="0" smtClean="0">
                <a:latin typeface="HelveticaNeueLT Pro 45 Lt" charset="0"/>
                <a:ea typeface="ＭＳ Ｐゴシック" charset="-128"/>
                <a:cs typeface="HelveticaNeueLT Pro 45 Lt" charset="0"/>
              </a:rPr>
              <a:t>Overview</a:t>
            </a:r>
            <a:endParaRPr lang="x-none" altLang="x-none" dirty="0">
              <a:latin typeface="HelveticaNeueLT Pro 45 Lt" charset="0"/>
              <a:ea typeface="ＭＳ Ｐゴシック" charset="-128"/>
              <a:cs typeface="HelveticaNeueLT Pro 45 Lt" charset="0"/>
            </a:endParaRPr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3122565" y="963369"/>
            <a:ext cx="5052399" cy="889903"/>
            <a:chOff x="5285854" y="8132228"/>
            <a:chExt cx="6885528" cy="1212780"/>
          </a:xfrm>
        </p:grpSpPr>
        <p:grpSp>
          <p:nvGrpSpPr>
            <p:cNvPr id="16" name="Group 15"/>
            <p:cNvGrpSpPr/>
            <p:nvPr/>
          </p:nvGrpSpPr>
          <p:grpSpPr>
            <a:xfrm>
              <a:off x="6254616" y="8132228"/>
              <a:ext cx="5916766" cy="1212780"/>
              <a:chOff x="10214797" y="7613760"/>
              <a:chExt cx="5916766" cy="1212780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10214797" y="7694342"/>
                <a:ext cx="3580005" cy="975135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We obtain protein </a:t>
                </a:r>
              </a:p>
              <a:p>
                <a:pPr marL="571500" marR="0" lvl="0" indent="-57150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interaction data </a:t>
                </a:r>
                <a:r>
                  <a:rPr kumimoji="0" lang="en-US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from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pic>
            <p:nvPicPr>
              <p:cNvPr id="19" name="Content Placeholder 128"/>
              <p:cNvPicPr>
                <a:picLocks noChangeAspect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3794802" y="7613760"/>
                <a:ext cx="2336761" cy="1212780"/>
              </a:xfrm>
              <a:prstGeom prst="rect">
                <a:avLst/>
              </a:prstGeom>
            </p:spPr>
          </p:pic>
        </p:grpSp>
        <p:sp>
          <p:nvSpPr>
            <p:cNvPr id="17" name="Oval 16"/>
            <p:cNvSpPr/>
            <p:nvPr/>
          </p:nvSpPr>
          <p:spPr>
            <a:xfrm>
              <a:off x="5285854" y="8235917"/>
              <a:ext cx="903599" cy="903599"/>
            </a:xfrm>
            <a:prstGeom prst="ellipse">
              <a:avLst/>
            </a:prstGeom>
            <a:solidFill>
              <a:srgbClr val="F79646"/>
            </a:solidFill>
            <a:ln w="25400" cap="flat" cmpd="sng" algn="ctr">
              <a:solidFill>
                <a:srgbClr val="F79646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088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1</a:t>
              </a: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416369" y="1892887"/>
            <a:ext cx="5986876" cy="1446906"/>
            <a:chOff x="6343042" y="10796637"/>
            <a:chExt cx="7525397" cy="1818734"/>
          </a:xfrm>
        </p:grpSpPr>
        <p:grpSp>
          <p:nvGrpSpPr>
            <p:cNvPr id="31" name="Group 30"/>
            <p:cNvGrpSpPr/>
            <p:nvPr/>
          </p:nvGrpSpPr>
          <p:grpSpPr>
            <a:xfrm>
              <a:off x="7336800" y="10796637"/>
              <a:ext cx="6531639" cy="1811584"/>
              <a:chOff x="1268810" y="12811572"/>
              <a:chExt cx="6531639" cy="1811584"/>
            </a:xfrm>
          </p:grpSpPr>
          <p:sp>
            <p:nvSpPr>
              <p:cNvPr id="33" name="TextBox 32"/>
              <p:cNvSpPr txBox="1"/>
              <p:nvPr/>
            </p:nvSpPr>
            <p:spPr>
              <a:xfrm>
                <a:off x="1268810" y="13733357"/>
                <a:ext cx="6531639" cy="889799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We use                    to identify </a:t>
                </a:r>
              </a:p>
              <a:p>
                <a:pPr marL="571500" marR="0" lvl="0" indent="-57150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known </a:t>
                </a:r>
                <a:r>
                  <a:rPr kumimoji="0" lang="en-US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domains (</a:t>
                </a:r>
                <a:r>
                  <a:rPr kumimoji="0" lang="en-US" sz="2000" b="0" i="0" u="none" strike="noStrike" kern="0" cap="none" spc="0" normalizeH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sequence signature</a:t>
                </a:r>
                <a:r>
                  <a:rPr lang="en-US" sz="2000" kern="0" dirty="0">
                    <a:solidFill>
                      <a:prstClr val="black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 </a:t>
                </a:r>
                <a:r>
                  <a:rPr lang="en-US" sz="2000" kern="0" dirty="0" smtClean="0">
                    <a:solidFill>
                      <a:prstClr val="black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match)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584904" y="12811572"/>
                <a:ext cx="1892555" cy="1441947"/>
              </a:xfrm>
              <a:prstGeom prst="rect">
                <a:avLst/>
              </a:prstGeom>
            </p:spPr>
          </p:pic>
        </p:grpSp>
        <p:sp>
          <p:nvSpPr>
            <p:cNvPr id="32" name="Oval 31"/>
            <p:cNvSpPr/>
            <p:nvPr/>
          </p:nvSpPr>
          <p:spPr>
            <a:xfrm>
              <a:off x="6343042" y="11711772"/>
              <a:ext cx="903599" cy="903599"/>
            </a:xfrm>
            <a:prstGeom prst="ellipse">
              <a:avLst/>
            </a:prstGeom>
            <a:solidFill>
              <a:srgbClr val="9BBB59"/>
            </a:solidFill>
            <a:ln w="25400" cap="flat" cmpd="sng" algn="ctr">
              <a:solidFill>
                <a:srgbClr val="9BBB59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088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</a:t>
              </a:r>
              <a:endParaRPr kumimoji="0" lang="en-US" sz="6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</p:grpSp>
      <p:grpSp>
        <p:nvGrpSpPr>
          <p:cNvPr id="41" name="Group 40"/>
          <p:cNvGrpSpPr>
            <a:grpSpLocks noChangeAspect="1"/>
          </p:cNvGrpSpPr>
          <p:nvPr/>
        </p:nvGrpSpPr>
        <p:grpSpPr>
          <a:xfrm>
            <a:off x="6561416" y="248181"/>
            <a:ext cx="5715049" cy="5156986"/>
            <a:chOff x="6998797" y="8604837"/>
            <a:chExt cx="8049684" cy="7263649"/>
          </a:xfrm>
        </p:grpSpPr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251075" y="8604837"/>
              <a:ext cx="5797406" cy="7263649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183650" y="12749267"/>
              <a:ext cx="1759305" cy="2489185"/>
            </a:xfrm>
            <a:prstGeom prst="rect">
              <a:avLst/>
            </a:prstGeom>
          </p:spPr>
        </p:pic>
        <p:grpSp>
          <p:nvGrpSpPr>
            <p:cNvPr id="44" name="Group 43"/>
            <p:cNvGrpSpPr/>
            <p:nvPr/>
          </p:nvGrpSpPr>
          <p:grpSpPr>
            <a:xfrm>
              <a:off x="6998797" y="11444504"/>
              <a:ext cx="4721373" cy="1430568"/>
              <a:chOff x="8523328" y="11633341"/>
              <a:chExt cx="4721373" cy="1430568"/>
            </a:xfrm>
          </p:grpSpPr>
          <p:sp>
            <p:nvSpPr>
              <p:cNvPr id="45" name="TextBox 44"/>
              <p:cNvSpPr txBox="1"/>
              <p:nvPr/>
            </p:nvSpPr>
            <p:spPr>
              <a:xfrm>
                <a:off x="9550825" y="11633341"/>
                <a:ext cx="3693876" cy="1430568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marL="571500" marR="0" lvl="0" indent="-57150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We estimate which</a:t>
                </a:r>
              </a:p>
              <a:p>
                <a:pPr marL="571500" marR="0" lvl="0" indent="-57150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domains are likely to </a:t>
                </a:r>
              </a:p>
              <a:p>
                <a:pPr marL="571500" marR="0" lvl="0" indent="-57150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mediate interaction</a:t>
                </a:r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8523328" y="11849787"/>
                <a:ext cx="903599" cy="903599"/>
              </a:xfrm>
              <a:prstGeom prst="ellipse">
                <a:avLst/>
              </a:prstGeom>
              <a:solidFill>
                <a:srgbClr val="C0504D"/>
              </a:solidFill>
              <a:ln w="25400" cap="flat" cmpd="sng" algn="ctr">
                <a:solidFill>
                  <a:srgbClr val="C0504D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088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3</a:t>
                </a:r>
              </a:p>
            </p:txBody>
          </p:sp>
        </p:grpSp>
      </p:grpSp>
      <p:grpSp>
        <p:nvGrpSpPr>
          <p:cNvPr id="82" name="Group 81"/>
          <p:cNvGrpSpPr>
            <a:grpSpLocks noChangeAspect="1"/>
          </p:cNvGrpSpPr>
          <p:nvPr/>
        </p:nvGrpSpPr>
        <p:grpSpPr>
          <a:xfrm>
            <a:off x="465231" y="3525733"/>
            <a:ext cx="6921889" cy="1379318"/>
            <a:chOff x="1682714" y="14271549"/>
            <a:chExt cx="9308748" cy="1847247"/>
          </a:xfrm>
        </p:grpSpPr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655771" y="14271549"/>
              <a:ext cx="1311602" cy="1348754"/>
            </a:xfrm>
            <a:prstGeom prst="rect">
              <a:avLst/>
            </a:prstGeom>
          </p:spPr>
        </p:pic>
        <p:grpSp>
          <p:nvGrpSpPr>
            <p:cNvPr id="84" name="Group 83"/>
            <p:cNvGrpSpPr/>
            <p:nvPr/>
          </p:nvGrpSpPr>
          <p:grpSpPr>
            <a:xfrm>
              <a:off x="1682714" y="14346385"/>
              <a:ext cx="9308748" cy="1772411"/>
              <a:chOff x="2279681" y="14960815"/>
              <a:chExt cx="9308748" cy="1772411"/>
            </a:xfrm>
          </p:grpSpPr>
          <p:sp>
            <p:nvSpPr>
              <p:cNvPr id="85" name="TextBox 84"/>
              <p:cNvSpPr txBox="1"/>
              <p:nvPr/>
            </p:nvSpPr>
            <p:spPr>
              <a:xfrm>
                <a:off x="4633798" y="14960815"/>
                <a:ext cx="6954631" cy="1772411"/>
              </a:xfrm>
              <a:prstGeom prst="rect">
                <a:avLst/>
              </a:prstGeom>
              <a:solidFill>
                <a:srgbClr val="008CB5">
                  <a:alpha val="7843"/>
                </a:srgbClr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marL="571500" marR="0" lvl="0" indent="-57150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We take interacting partners of </a:t>
                </a:r>
              </a:p>
              <a:p>
                <a:pPr marL="571500" marR="0" lvl="0" indent="-57150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2000" kern="0" dirty="0">
                    <a:solidFill>
                      <a:prstClr val="black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v</a:t>
                </a:r>
                <a:r>
                  <a:rPr kumimoji="0" lang="en-US" sz="2000" b="0" i="0" u="none" strike="noStrike" kern="0" cap="none" spc="0" normalizeH="0" baseline="0" noProof="0" dirty="0" err="1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iral</a:t>
                </a:r>
                <a:r>
                  <a:rPr kumimoji="0" lang="en-US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-interacting human </a:t>
                </a:r>
                <a:r>
                  <a:rPr lang="en-US" sz="2000" kern="0" dirty="0">
                    <a:solidFill>
                      <a:prstClr val="black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proteins </a:t>
                </a:r>
                <a:r>
                  <a:rPr lang="en-US" sz="2000" kern="0" dirty="0" smtClean="0">
                    <a:solidFill>
                      <a:prstClr val="black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containing  </a:t>
                </a:r>
                <a:r>
                  <a:rPr lang="en-US" sz="2000" kern="0" dirty="0">
                    <a:solidFill>
                      <a:prstClr val="black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these domains and </a:t>
                </a: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use </a:t>
                </a:r>
                <a:r>
                  <a:rPr kumimoji="0" lang="en-US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QSLIMFinder to </a:t>
                </a: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Helvetica Neue" charset="0"/>
                    <a:ea typeface="Helvetica Neue" charset="0"/>
                    <a:cs typeface="Helvetica Neue" charset="0"/>
                  </a:rPr>
                  <a:t>discover linear motifs de-novo</a:t>
                </a:r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2279681" y="15458292"/>
                <a:ext cx="903599" cy="903599"/>
              </a:xfrm>
              <a:prstGeom prst="ellipse">
                <a:avLst/>
              </a:prstGeom>
              <a:solidFill>
                <a:srgbClr val="8064A2"/>
              </a:solidFill>
              <a:ln w="25400" cap="flat" cmpd="sng" algn="ctr">
                <a:solidFill>
                  <a:srgbClr val="8064A2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08817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4</a:t>
                </a:r>
              </a:p>
            </p:txBody>
          </p:sp>
        </p:grpSp>
      </p:grpSp>
      <p:grpSp>
        <p:nvGrpSpPr>
          <p:cNvPr id="96" name="Group 95"/>
          <p:cNvGrpSpPr>
            <a:grpSpLocks noChangeAspect="1"/>
          </p:cNvGrpSpPr>
          <p:nvPr/>
        </p:nvGrpSpPr>
        <p:grpSpPr>
          <a:xfrm>
            <a:off x="770361" y="5073952"/>
            <a:ext cx="5373585" cy="1015663"/>
            <a:chOff x="2403385" y="16367127"/>
            <a:chExt cx="7239863" cy="1368409"/>
          </a:xfrm>
        </p:grpSpPr>
        <p:sp>
          <p:nvSpPr>
            <p:cNvPr id="97" name="TextBox 96"/>
            <p:cNvSpPr txBox="1"/>
            <p:nvPr/>
          </p:nvSpPr>
          <p:spPr>
            <a:xfrm>
              <a:off x="3442038" y="16367127"/>
              <a:ext cx="6201210" cy="1368409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Benchmark</a:t>
              </a:r>
              <a:r>
                <a:rPr kumimoji="0" lang="en-US" sz="2000" b="0" i="0" u="none" strike="noStrike" kern="0" cap="none" spc="0" normalizeH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 based on known instances </a:t>
              </a:r>
            </a:p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and regions necessary to interact </a:t>
              </a:r>
            </a:p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and </a:t>
              </a:r>
              <a:r>
                <a:rPr lang="en-US" sz="2000" kern="0" dirty="0">
                  <a:solidFill>
                    <a:prstClr val="black"/>
                  </a:solidFill>
                  <a:latin typeface="Helvetica Neue" charset="0"/>
                  <a:ea typeface="Helvetica Neue" charset="0"/>
                  <a:cs typeface="Helvetica Neue" charset="0"/>
                </a:rPr>
                <a:t>c</a:t>
              </a:r>
              <a:r>
                <a:rPr kumimoji="0" lang="en-US" sz="20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ombine</a:t>
              </a: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 domain-motif pairs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98" name="Oval 97"/>
            <p:cNvSpPr/>
            <p:nvPr/>
          </p:nvSpPr>
          <p:spPr>
            <a:xfrm>
              <a:off x="2403385" y="16599533"/>
              <a:ext cx="903599" cy="903599"/>
            </a:xfrm>
            <a:prstGeom prst="ellipse">
              <a:avLst/>
            </a:prstGeom>
            <a:solidFill>
              <a:srgbClr val="4BACC6"/>
            </a:solidFill>
            <a:ln w="25400" cap="flat" cmpd="sng" algn="ctr">
              <a:solidFill>
                <a:srgbClr val="4BACC6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088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5</a:t>
              </a:r>
            </a:p>
          </p:txBody>
        </p:sp>
      </p:grpSp>
      <p:grpSp>
        <p:nvGrpSpPr>
          <p:cNvPr id="102" name="Group 101"/>
          <p:cNvGrpSpPr>
            <a:grpSpLocks noChangeAspect="1"/>
          </p:cNvGrpSpPr>
          <p:nvPr/>
        </p:nvGrpSpPr>
        <p:grpSpPr>
          <a:xfrm>
            <a:off x="6274463" y="4896183"/>
            <a:ext cx="2800585" cy="1223525"/>
            <a:chOff x="3672609" y="17131130"/>
            <a:chExt cx="4136535" cy="1807177"/>
          </a:xfrm>
        </p:grpSpPr>
        <p:pic>
          <p:nvPicPr>
            <p:cNvPr id="103" name="Picture 102"/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02807" y="17131130"/>
              <a:ext cx="3106337" cy="1807177"/>
            </a:xfrm>
            <a:prstGeom prst="rect">
              <a:avLst/>
            </a:prstGeom>
          </p:spPr>
        </p:pic>
        <p:pic>
          <p:nvPicPr>
            <p:cNvPr id="104" name="Picture 103"/>
            <p:cNvPicPr>
              <a:picLocks noChangeAspect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72609" y="17535395"/>
              <a:ext cx="960977" cy="1360084"/>
            </a:xfrm>
            <a:prstGeom prst="rect">
              <a:avLst/>
            </a:prstGeom>
          </p:spPr>
        </p:pic>
      </p:grpSp>
      <p:grpSp>
        <p:nvGrpSpPr>
          <p:cNvPr id="112" name="Group 111"/>
          <p:cNvGrpSpPr>
            <a:grpSpLocks noChangeAspect="1"/>
          </p:cNvGrpSpPr>
          <p:nvPr/>
        </p:nvGrpSpPr>
        <p:grpSpPr>
          <a:xfrm>
            <a:off x="27743" y="-30603"/>
            <a:ext cx="3252362" cy="2106202"/>
            <a:chOff x="1989973" y="9053117"/>
            <a:chExt cx="4951218" cy="3206367"/>
          </a:xfrm>
        </p:grpSpPr>
        <p:pic>
          <p:nvPicPr>
            <p:cNvPr id="113" name="Picture 112"/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89973" y="9053117"/>
              <a:ext cx="4339821" cy="2702922"/>
            </a:xfrm>
            <a:prstGeom prst="rect">
              <a:avLst/>
            </a:prstGeom>
          </p:spPr>
        </p:pic>
        <p:sp>
          <p:nvSpPr>
            <p:cNvPr id="114" name="TextBox 113"/>
            <p:cNvSpPr txBox="1"/>
            <p:nvPr/>
          </p:nvSpPr>
          <p:spPr>
            <a:xfrm>
              <a:off x="5293980" y="9417225"/>
              <a:ext cx="1647211" cy="948236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Globular </a:t>
              </a:r>
            </a:p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domains</a:t>
              </a: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2493347" y="11311248"/>
              <a:ext cx="1258596" cy="948236"/>
            </a:xfrm>
            <a:prstGeom prst="rect">
              <a:avLst/>
            </a:prstGeom>
            <a:solidFill>
              <a:srgbClr val="008CB5">
                <a:alpha val="7843"/>
              </a:srgbClr>
            </a:solidFill>
          </p:spPr>
          <p:txBody>
            <a:bodyPr wrap="square" rtlCol="0">
              <a:spAutoFit/>
            </a:bodyPr>
            <a:lstStyle/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Linear </a:t>
              </a:r>
            </a:p>
            <a:p>
              <a:pPr marL="571500" marR="0" lvl="0" indent="-57150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motif</a:t>
              </a:r>
            </a:p>
          </p:txBody>
        </p:sp>
        <p:cxnSp>
          <p:nvCxnSpPr>
            <p:cNvPr id="116" name="Straight Arrow Connector 115"/>
            <p:cNvCxnSpPr/>
            <p:nvPr/>
          </p:nvCxnSpPr>
          <p:spPr>
            <a:xfrm flipV="1">
              <a:off x="3751945" y="11447807"/>
              <a:ext cx="710955" cy="340495"/>
            </a:xfrm>
            <a:prstGeom prst="straightConnector1">
              <a:avLst/>
            </a:prstGeom>
            <a:noFill/>
            <a:ln w="127000" cap="flat" cmpd="sng" algn="ctr">
              <a:solidFill>
                <a:srgbClr val="008CB5"/>
              </a:solidFill>
              <a:prstDash val="solid"/>
              <a:tailEnd type="triangle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117" name="Straight Arrow Connector 116"/>
            <p:cNvCxnSpPr/>
            <p:nvPr/>
          </p:nvCxnSpPr>
          <p:spPr>
            <a:xfrm flipH="1">
              <a:off x="5010869" y="10360405"/>
              <a:ext cx="834172" cy="347507"/>
            </a:xfrm>
            <a:prstGeom prst="straightConnector1">
              <a:avLst/>
            </a:prstGeom>
            <a:noFill/>
            <a:ln w="127000" cap="flat" cmpd="sng" algn="ctr">
              <a:solidFill>
                <a:srgbClr val="008CB5"/>
              </a:solidFill>
              <a:prstDash val="solid"/>
              <a:tailEnd type="triangle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118" name="Straight Arrow Connector 117"/>
            <p:cNvCxnSpPr/>
            <p:nvPr/>
          </p:nvCxnSpPr>
          <p:spPr>
            <a:xfrm flipH="1">
              <a:off x="5881165" y="10383313"/>
              <a:ext cx="469894" cy="468016"/>
            </a:xfrm>
            <a:prstGeom prst="straightConnector1">
              <a:avLst/>
            </a:prstGeom>
            <a:noFill/>
            <a:ln w="127000" cap="flat" cmpd="sng" algn="ctr">
              <a:solidFill>
                <a:srgbClr val="008CB5"/>
              </a:solidFill>
              <a:prstDash val="solid"/>
              <a:tailEnd type="triangle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</p:grp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Viral-interacting proteins appears as hubs: study bias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6714"/>
            <a:ext cx="12192000" cy="46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421791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domains likely to mediate interaction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12" y="1265506"/>
            <a:ext cx="5339708" cy="33701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75855" y="879909"/>
            <a:ext cx="618451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Author </a:t>
            </a:r>
            <a:r>
              <a:rPr lang="mr-IN" dirty="0" smtClean="0"/>
              <a:t>–</a:t>
            </a:r>
            <a:r>
              <a:rPr lang="en-US" dirty="0" smtClean="0"/>
              <a:t> Paper interaction </a:t>
            </a:r>
          </a:p>
          <a:p>
            <a:r>
              <a:rPr lang="en-US" dirty="0" smtClean="0"/>
              <a:t>Paper </a:t>
            </a:r>
            <a:r>
              <a:rPr lang="mr-IN" dirty="0"/>
              <a:t>–</a:t>
            </a:r>
            <a:r>
              <a:rPr lang="en-US" dirty="0" smtClean="0"/>
              <a:t> Topic interaction</a:t>
            </a:r>
          </a:p>
          <a:p>
            <a:endParaRPr lang="en-US" dirty="0"/>
          </a:p>
          <a:p>
            <a:r>
              <a:rPr lang="en-US" dirty="0" smtClean="0"/>
              <a:t>- We want to find </a:t>
            </a:r>
            <a:r>
              <a:rPr lang="en-US" dirty="0"/>
              <a:t>Author </a:t>
            </a:r>
            <a:r>
              <a:rPr lang="mr-IN" dirty="0" smtClean="0"/>
              <a:t>–</a:t>
            </a:r>
            <a:r>
              <a:rPr lang="en-US" dirty="0" smtClean="0"/>
              <a:t>Topic</a:t>
            </a:r>
            <a:r>
              <a:rPr lang="en-US" dirty="0"/>
              <a:t> </a:t>
            </a:r>
            <a:r>
              <a:rPr lang="en-US" dirty="0" smtClean="0"/>
              <a:t>interactions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75855" y="2876837"/>
            <a:ext cx="61251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Viral protein </a:t>
            </a:r>
            <a:r>
              <a:rPr lang="mr-IN" dirty="0" smtClean="0"/>
              <a:t>–</a:t>
            </a:r>
            <a:r>
              <a:rPr lang="en-US" dirty="0" smtClean="0"/>
              <a:t> human protein interaction </a:t>
            </a:r>
          </a:p>
          <a:p>
            <a:r>
              <a:rPr lang="en-US" dirty="0"/>
              <a:t>human </a:t>
            </a:r>
            <a:r>
              <a:rPr lang="en-US" dirty="0" smtClean="0"/>
              <a:t>protein </a:t>
            </a:r>
            <a:r>
              <a:rPr lang="mr-IN" dirty="0" smtClean="0"/>
              <a:t>–</a:t>
            </a:r>
            <a:r>
              <a:rPr lang="en-US" dirty="0" smtClean="0"/>
              <a:t> human domain interaction</a:t>
            </a:r>
          </a:p>
          <a:p>
            <a:endParaRPr lang="en-US" dirty="0"/>
          </a:p>
          <a:p>
            <a:r>
              <a:rPr lang="en-US" dirty="0" smtClean="0"/>
              <a:t>- We want to find </a:t>
            </a:r>
            <a:r>
              <a:rPr lang="en-US" dirty="0"/>
              <a:t>Viral protein </a:t>
            </a:r>
            <a:r>
              <a:rPr lang="mr-IN" dirty="0" smtClean="0"/>
              <a:t>–</a:t>
            </a:r>
            <a:r>
              <a:rPr lang="en-US" dirty="0" smtClean="0"/>
              <a:t> human </a:t>
            </a:r>
            <a:r>
              <a:rPr lang="en-US" dirty="0"/>
              <a:t>domain </a:t>
            </a:r>
            <a:r>
              <a:rPr lang="en-US" dirty="0" smtClean="0"/>
              <a:t>interactions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2063" y="5157627"/>
            <a:ext cx="97707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Viral protein might be binding human proteins with related functions: could not distinguish such preference from true binding domain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74206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for estimating which domains are likely to bind viral proteins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66405" y="802986"/>
            <a:ext cx="4115995" cy="51569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28507" y="3745414"/>
            <a:ext cx="1249057" cy="17672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5678" y="1559293"/>
            <a:ext cx="64296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How many human proteins should contain a domain of interest out of all proteins that interact with a specific viral protein so that we can say with % </a:t>
            </a:r>
            <a:r>
              <a:rPr lang="en-US" dirty="0" smtClean="0">
                <a:ea typeface="ＭＳ Ｐゴシック" charset="0"/>
                <a:cs typeface="ＭＳ Ｐゴシック" charset="0"/>
              </a:rPr>
              <a:t>confidence (p-value) </a:t>
            </a:r>
            <a:r>
              <a:rPr lang="en-US" dirty="0">
                <a:ea typeface="ＭＳ Ｐゴシック" charset="0"/>
                <a:cs typeface="ＭＳ Ｐゴシック" charset="0"/>
              </a:rPr>
              <a:t>that a viral protein binds that domain.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623800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608" y="304800"/>
            <a:ext cx="11753088" cy="762000"/>
          </a:xfrm>
        </p:spPr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omains likely to mediate interaction are enriched in ELM domains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22" y="835970"/>
            <a:ext cx="7304640" cy="52810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66405" y="802986"/>
            <a:ext cx="4115995" cy="515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11332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Protein kinases and Zinc-finger proteins also identify domains enriched in </a:t>
            </a:r>
            <a:r>
              <a:rPr lang="en-US" dirty="0"/>
              <a:t>ELM domains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63554" y="3570973"/>
            <a:ext cx="11256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ROC 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61647" y="3340140"/>
            <a:ext cx="11256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ROC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140824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304800"/>
            <a:ext cx="3458464" cy="762000"/>
          </a:xfrm>
        </p:spPr>
        <p:txBody>
          <a:bodyPr/>
          <a:lstStyle/>
          <a:p>
            <a:r>
              <a:rPr lang="en-US" dirty="0" smtClean="0"/>
              <a:t>Motif search setup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9612"/>
            <a:ext cx="6194651" cy="56891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64224" y="1042413"/>
            <a:ext cx="540013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 networks:</a:t>
            </a:r>
          </a:p>
          <a:p>
            <a:r>
              <a:rPr lang="en-US" dirty="0" smtClean="0"/>
              <a:t>Full </a:t>
            </a:r>
            <a:r>
              <a:rPr lang="en-US" dirty="0" err="1" smtClean="0"/>
              <a:t>IntAct</a:t>
            </a:r>
            <a:r>
              <a:rPr lang="en-US" dirty="0" smtClean="0"/>
              <a:t> data:</a:t>
            </a:r>
          </a:p>
          <a:p>
            <a:endParaRPr lang="en-US" dirty="0" smtClean="0"/>
          </a:p>
          <a:p>
            <a:r>
              <a:rPr lang="en-US" dirty="0" smtClean="0"/>
              <a:t>Only Vidal’s data (Y2H, in-vitro)</a:t>
            </a:r>
          </a:p>
          <a:p>
            <a:r>
              <a:rPr lang="en-US" dirty="0" smtClean="0"/>
              <a:t>Only Mann’s data (AP-MS, in-cell-line)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1104" y="2243328"/>
            <a:ext cx="1023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dirty="0" smtClean="0"/>
              <a:t>uery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64224" y="5291328"/>
            <a:ext cx="4803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Only motifs in query proteins can be de-novo discovered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2685" y="4496907"/>
            <a:ext cx="23701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Motif search dataset =</a:t>
            </a:r>
          </a:p>
          <a:p>
            <a:r>
              <a:rPr lang="en-US" dirty="0" smtClean="0"/>
              <a:t>Query + Non-Query</a:t>
            </a:r>
          </a:p>
          <a:p>
            <a:r>
              <a:rPr lang="en-US" dirty="0" smtClean="0"/>
              <a:t>proteins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503162" y="2243325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Non-Query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52093" y="2243326"/>
            <a:ext cx="2462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Protein-centered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383186" y="454967"/>
            <a:ext cx="4891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QSLIMFinder</a:t>
            </a:r>
            <a:r>
              <a:rPr lang="en-US" dirty="0"/>
              <a:t>: </a:t>
            </a:r>
            <a:r>
              <a:rPr lang="en-US" sz="1800" dirty="0" err="1"/>
              <a:t>Palopoli</a:t>
            </a:r>
            <a:r>
              <a:rPr lang="en-US" sz="1800" dirty="0"/>
              <a:t> &amp; </a:t>
            </a:r>
            <a:r>
              <a:rPr lang="en-US" sz="1800" dirty="0" smtClean="0"/>
              <a:t>Edwards, 2015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62735321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11200" y="304800"/>
            <a:ext cx="10871200" cy="762000"/>
          </a:xfrm>
        </p:spPr>
        <p:txBody>
          <a:bodyPr/>
          <a:lstStyle/>
          <a:p>
            <a:r>
              <a:rPr lang="en-US" dirty="0" smtClean="0"/>
              <a:t>Evaluating performance</a:t>
            </a:r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7666644" y="0"/>
            <a:ext cx="4525356" cy="4230624"/>
            <a:chOff x="6962410" y="0"/>
            <a:chExt cx="5229590" cy="488899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62410" y="0"/>
              <a:ext cx="5229590" cy="488899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7247739" y="1154857"/>
              <a:ext cx="1019225" cy="462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Q</a:t>
              </a:r>
              <a:r>
                <a:rPr lang="en-US" sz="2000" dirty="0" smtClean="0"/>
                <a:t>uery</a:t>
              </a:r>
              <a:endParaRPr lang="en-US" sz="20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0800764" y="998726"/>
            <a:ext cx="13821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/>
              <a:t>Non-query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7894615" y="998726"/>
            <a:ext cx="9252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Q</a:t>
            </a:r>
            <a:r>
              <a:rPr lang="en-US" sz="2000" b="1" dirty="0" smtClean="0"/>
              <a:t>uery</a:t>
            </a:r>
            <a:endParaRPr lang="en-US" sz="20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45" y="844064"/>
            <a:ext cx="7624799" cy="52273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53" y="866028"/>
            <a:ext cx="7600454" cy="521065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45" y="862194"/>
            <a:ext cx="7588262" cy="520230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168896" y="4279392"/>
            <a:ext cx="492556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Positive set: known linear motif instances from ELM DB</a:t>
            </a:r>
          </a:p>
          <a:p>
            <a:endParaRPr lang="en-US" sz="1400" dirty="0" smtClean="0"/>
          </a:p>
          <a:p>
            <a:r>
              <a:rPr lang="en-US" dirty="0" smtClean="0"/>
              <a:t>Negative set: random locations in the same proteins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15689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EMBL-EBI_slide_template_July_2015">
  <a:themeElements>
    <a:clrScheme name="">
      <a:dk1>
        <a:srgbClr val="000000"/>
      </a:dk1>
      <a:lt1>
        <a:srgbClr val="FFFFFF"/>
      </a:lt1>
      <a:dk2>
        <a:srgbClr val="007E82"/>
      </a:dk2>
      <a:lt2>
        <a:srgbClr val="7D7D7D"/>
      </a:lt2>
      <a:accent1>
        <a:srgbClr val="72AD46"/>
      </a:accent1>
      <a:accent2>
        <a:srgbClr val="DF001A"/>
      </a:accent2>
      <a:accent3>
        <a:srgbClr val="FFFFFF"/>
      </a:accent3>
      <a:accent4>
        <a:srgbClr val="000000"/>
      </a:accent4>
      <a:accent5>
        <a:srgbClr val="BCD3B0"/>
      </a:accent5>
      <a:accent6>
        <a:srgbClr val="CA0016"/>
      </a:accent6>
      <a:hlink>
        <a:srgbClr val="007E82"/>
      </a:hlink>
      <a:folHlink>
        <a:srgbClr val="72AD46"/>
      </a:folHlink>
    </a:clrScheme>
    <a:fontScheme name="Leere Prä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MBL-EBI_slide_template_widescreen_2017" id="{55DECE42-137A-B64C-8FE9-A201FE90C3FF}" vid="{5C6ED9C1-695C-A049-8DEA-21EFD7BDF6B0}"/>
    </a:ext>
  </a:extLst>
</a:theme>
</file>

<file path=ppt/theme/theme2.xml><?xml version="1.0" encoding="utf-8"?>
<a:theme xmlns:a="http://schemas.openxmlformats.org/drawingml/2006/main" name="1_Leere Präsentation">
  <a:themeElements>
    <a:clrScheme name="">
      <a:dk1>
        <a:srgbClr val="000000"/>
      </a:dk1>
      <a:lt1>
        <a:srgbClr val="FFFFFF"/>
      </a:lt1>
      <a:dk2>
        <a:srgbClr val="007E82"/>
      </a:dk2>
      <a:lt2>
        <a:srgbClr val="7D7D7D"/>
      </a:lt2>
      <a:accent1>
        <a:srgbClr val="72AD46"/>
      </a:accent1>
      <a:accent2>
        <a:srgbClr val="DF001A"/>
      </a:accent2>
      <a:accent3>
        <a:srgbClr val="FFFFFF"/>
      </a:accent3>
      <a:accent4>
        <a:srgbClr val="000000"/>
      </a:accent4>
      <a:accent5>
        <a:srgbClr val="BCD3B0"/>
      </a:accent5>
      <a:accent6>
        <a:srgbClr val="CA0016"/>
      </a:accent6>
      <a:hlink>
        <a:srgbClr val="007E82"/>
      </a:hlink>
      <a:folHlink>
        <a:srgbClr val="72AD46"/>
      </a:folHlink>
    </a:clrScheme>
    <a:fontScheme name="Leere Prä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MBL-EBI_slide_template_widescreen_2017" id="{55DECE42-137A-B64C-8FE9-A201FE90C3FF}" vid="{E2383BB3-883D-CA46-8288-92E9C5732C9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EMBL-EBI_slide_template_widescreen_2017</Template>
  <TotalTime>7515</TotalTime>
  <Words>544</Words>
  <Application>Microsoft Macintosh PowerPoint</Application>
  <PresentationFormat>Widescreen</PresentationFormat>
  <Paragraphs>82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Calibri</vt:lpstr>
      <vt:lpstr>Helvetica Neue</vt:lpstr>
      <vt:lpstr>HelveticaNeueLT Pro 35 Th</vt:lpstr>
      <vt:lpstr>HelveticaNeueLT Pro 45 Lt</vt:lpstr>
      <vt:lpstr>ＭＳ Ｐゴシック</vt:lpstr>
      <vt:lpstr>Times</vt:lpstr>
      <vt:lpstr>Arial</vt:lpstr>
      <vt:lpstr>EMBL-EBI_slide_template_July_2015</vt:lpstr>
      <vt:lpstr>1_Leere Präsentation</vt:lpstr>
      <vt:lpstr>Identifying novel functional linear motifs using host-viral protein interactions and the principle of convergent evolution</vt:lpstr>
      <vt:lpstr>Overview</vt:lpstr>
      <vt:lpstr>Viral-interacting proteins appears as hubs: study bias</vt:lpstr>
      <vt:lpstr>Identifying domains likely to mediate interaction</vt:lpstr>
      <vt:lpstr>Method for estimating which domains are likely to bind viral proteins</vt:lpstr>
      <vt:lpstr>Domains likely to mediate interaction are enriched in ELM domains</vt:lpstr>
      <vt:lpstr>Protein kinases and Zinc-finger proteins also identify domains enriched in ELM domains</vt:lpstr>
      <vt:lpstr>Motif search setup</vt:lpstr>
      <vt:lpstr>Evaluating performance</vt:lpstr>
      <vt:lpstr>All types of motifs</vt:lpstr>
      <vt:lpstr>Domain-binding motifs MOD &amp; LIG</vt:lpstr>
      <vt:lpstr>Domain-binding motifs MOD &amp; LIG</vt:lpstr>
      <vt:lpstr>Linear motif search results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Vitalii Kleshchevnikov</dc:creator>
  <cp:keywords/>
  <dc:description/>
  <cp:lastModifiedBy>Vitalii Kleshchevnikov</cp:lastModifiedBy>
  <cp:revision>30</cp:revision>
  <dcterms:created xsi:type="dcterms:W3CDTF">2017-10-24T15:06:06Z</dcterms:created>
  <dcterms:modified xsi:type="dcterms:W3CDTF">2017-11-07T20:23:30Z</dcterms:modified>
  <cp:category/>
</cp:coreProperties>
</file>

<file path=docProps/thumbnail.jpeg>
</file>